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24"/>
  </p:notesMasterIdLst>
  <p:handoutMasterIdLst>
    <p:handoutMasterId r:id="rId25"/>
  </p:handoutMasterIdLst>
  <p:sldIdLst>
    <p:sldId id="285" r:id="rId2"/>
    <p:sldId id="354" r:id="rId3"/>
    <p:sldId id="353" r:id="rId4"/>
    <p:sldId id="364" r:id="rId5"/>
    <p:sldId id="365" r:id="rId6"/>
    <p:sldId id="374" r:id="rId7"/>
    <p:sldId id="266" r:id="rId8"/>
    <p:sldId id="277" r:id="rId9"/>
    <p:sldId id="341" r:id="rId10"/>
    <p:sldId id="361" r:id="rId11"/>
    <p:sldId id="264" r:id="rId12"/>
    <p:sldId id="380" r:id="rId13"/>
    <p:sldId id="329" r:id="rId14"/>
    <p:sldId id="358" r:id="rId15"/>
    <p:sldId id="375" r:id="rId16"/>
    <p:sldId id="376" r:id="rId17"/>
    <p:sldId id="377" r:id="rId18"/>
    <p:sldId id="369" r:id="rId19"/>
    <p:sldId id="334" r:id="rId20"/>
    <p:sldId id="352" r:id="rId21"/>
    <p:sldId id="381" r:id="rId22"/>
    <p:sldId id="32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10" autoAdjust="0"/>
    <p:restoredTop sz="94673" autoAdjust="0"/>
  </p:normalViewPr>
  <p:slideViewPr>
    <p:cSldViewPr>
      <p:cViewPr varScale="1">
        <p:scale>
          <a:sx n="66" d="100"/>
          <a:sy n="66" d="100"/>
        </p:scale>
        <p:origin x="56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2-05T16:17:38.461" idx="1">
    <p:pos x="10" y="10"/>
    <p:text>Ask people to open the See Say Now app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C178C-E68F-0A46-A074-720AEE67321F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E6204-3722-9145-B857-F216EB10E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80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C874F-CC2E-441C-9EAA-DF6B7840E549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666EA-E2F3-4BC1-8488-885FBE7456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8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call for both 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88EF35-0062-47DA-AFFE-2A9340D39C04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91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10972801" y="6248400"/>
            <a:ext cx="992095" cy="457200"/>
          </a:xfrm>
          <a:prstGeom prst="rect">
            <a:avLst/>
          </a:prstGeom>
          <a:ln w="22225">
            <a:noFill/>
          </a:ln>
        </p:spPr>
        <p:txBody>
          <a:bodyPr vert="horz" lIns="91440" tIns="45720" rIns="91440" bIns="45720" rtlCol="0" anchor="ctr" anchorCtr="1">
            <a:normAutofit/>
          </a:bodyPr>
          <a:lstStyle>
            <a:defPPr>
              <a:defRPr lang="en-US"/>
            </a:defPPr>
            <a:lvl1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solidFill>
                  <a:srgbClr val="7F7F7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z="1200" smtClean="0">
                <a:solidFill>
                  <a:srgbClr val="7F7F7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‹#›</a:t>
            </a:fld>
            <a:r>
              <a:rPr lang="en-US" sz="1200" dirty="0">
                <a:solidFill>
                  <a:srgbClr val="7F7F7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1" y="6248400"/>
            <a:ext cx="1745076" cy="4572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051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ullets NO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 bwMode="auto">
          <a:xfrm>
            <a:off x="838200" y="16002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1" y="6248400"/>
            <a:ext cx="992095" cy="457200"/>
          </a:xfrm>
          <a:prstGeom prst="rect">
            <a:avLst/>
          </a:prstGeom>
          <a:ln w="22225">
            <a:noFill/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‹#›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1" y="6248400"/>
            <a:ext cx="1745076" cy="4572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205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Eras Bold ITC"/>
                <a:cs typeface="Eras Bold ITC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1" y="6248400"/>
            <a:ext cx="992095" cy="457200"/>
          </a:xfrm>
          <a:prstGeom prst="rect">
            <a:avLst/>
          </a:prstGeom>
          <a:ln w="22225">
            <a:noFill/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‹#›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1" y="6248400"/>
            <a:ext cx="1745076" cy="4572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772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1" y="6248400"/>
            <a:ext cx="992095" cy="457200"/>
          </a:xfrm>
          <a:prstGeom prst="rect">
            <a:avLst/>
          </a:prstGeom>
          <a:ln w="22225">
            <a:noFill/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‹#›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1" y="6248400"/>
            <a:ext cx="1745076" cy="4572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54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0972801" y="6248400"/>
            <a:ext cx="992095" cy="457200"/>
          </a:xfrm>
          <a:prstGeom prst="rect">
            <a:avLst/>
          </a:prstGeom>
          <a:ln w="22225">
            <a:noFill/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‹#›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1" y="6248400"/>
            <a:ext cx="1745076" cy="4572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751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r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10972801" y="6248400"/>
            <a:ext cx="992095" cy="457200"/>
          </a:xfrm>
          <a:prstGeom prst="rect">
            <a:avLst/>
          </a:prstGeom>
          <a:ln w="22225">
            <a:noFill/>
          </a:ln>
        </p:spPr>
        <p:txBody>
          <a:bodyPr vert="horz" lIns="91440" tIns="45720" rIns="91440" bIns="45720" rtlCol="0" anchor="ctr" anchorCtr="1">
            <a:normAutofit/>
          </a:bodyPr>
          <a:lstStyle>
            <a:defPPr>
              <a:defRPr lang="en-US"/>
            </a:defPPr>
            <a:lvl1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solidFill>
                  <a:srgbClr val="7F7F7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z="1200" smtClean="0">
                <a:solidFill>
                  <a:srgbClr val="7F7F7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‹#›</a:t>
            </a:fld>
            <a:r>
              <a:rPr lang="en-US" sz="1200" dirty="0">
                <a:solidFill>
                  <a:srgbClr val="7F7F7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1" y="6248400"/>
            <a:ext cx="1745076" cy="4572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95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277600" y="6356351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E4882EB5-F0D8-403B-8397-15AD95C74E2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 algn="ctr">
              <a:defRPr sz="800">
                <a:solidFill>
                  <a:prstClr val="whit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ELERTS See Say for Transit Systems</a:t>
            </a:r>
          </a:p>
        </p:txBody>
      </p:sp>
    </p:spTree>
    <p:extLst>
      <p:ext uri="{BB962C8B-B14F-4D97-AF65-F5344CB8AC3E}">
        <p14:creationId xmlns:p14="http://schemas.microsoft.com/office/powerpoint/2010/main" val="53894904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6256338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none" rIns="118872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sz="900" b="1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84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title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5240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1" y="6248400"/>
            <a:ext cx="992095" cy="457200"/>
          </a:xfrm>
          <a:prstGeom prst="rect">
            <a:avLst/>
          </a:prstGeom>
          <a:ln w="22225">
            <a:noFill/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‹#›</a:t>
            </a:fld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1" y="6248400"/>
            <a:ext cx="1745076" cy="4572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78538"/>
            <a:ext cx="19050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01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9" r:id="rId3"/>
    <p:sldLayoutId id="2147483681" r:id="rId4"/>
    <p:sldLayoutId id="2147483682" r:id="rId5"/>
    <p:sldLayoutId id="2147483684" r:id="rId6"/>
    <p:sldLayoutId id="2147483685" r:id="rId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hyperlink" Target="http://patft.uspto.gov/netacgi/nph-Parser?Sect1=PTO1&amp;Sect2=HITOFF&amp;d=PALL&amp;p=1&amp;u=/netahtml/PTO/srchnum.htm&amp;r=1&amp;f=G&amp;l=50&amp;s1=9607501.PN.&amp;OS=PN/9607501&amp;RS=PN/960750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latimes.com/local/lanow/la-me-metro-ridership-20180124-story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1524000" y="2091702"/>
            <a:ext cx="601980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Incident Reporting for Transit Agencies</a:t>
            </a: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b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Early-Warning to help to resolve problems faster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239001" y="6248400"/>
            <a:ext cx="2819400" cy="4572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ELERTS See Say for Transit Systems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6700" y="935120"/>
            <a:ext cx="2480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Metra COPS</a:t>
            </a:r>
          </a:p>
        </p:txBody>
      </p:sp>
      <p:sp>
        <p:nvSpPr>
          <p:cNvPr id="3" name="AutoShape 4" descr="Image result for JACKSONVILLE TRANSIT AUTHORITY"/>
          <p:cNvSpPr>
            <a:spLocks noChangeAspect="1" noChangeArrowheads="1"/>
          </p:cNvSpPr>
          <p:nvPr/>
        </p:nvSpPr>
        <p:spPr bwMode="auto">
          <a:xfrm>
            <a:off x="460375" y="6888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JACKSONVILLE TRANSIT AUTHORIT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JACKSONVILLE TRANSIT AUTHORITY"/>
          <p:cNvSpPr>
            <a:spLocks noChangeAspect="1" noChangeArrowheads="1"/>
          </p:cNvSpPr>
          <p:nvPr/>
        </p:nvSpPr>
        <p:spPr bwMode="auto">
          <a:xfrm>
            <a:off x="228600" y="7619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2" descr="Image result for JACKSONVILLE TRANSIT AUTHOR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4" descr="Image result for JACKSONVILLE TRANSIT AUTHORITY"/>
          <p:cNvSpPr>
            <a:spLocks noChangeAspect="1" noChangeArrowheads="1"/>
          </p:cNvSpPr>
          <p:nvPr/>
        </p:nvSpPr>
        <p:spPr bwMode="auto">
          <a:xfrm>
            <a:off x="2280944" y="362584"/>
            <a:ext cx="4272256" cy="4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63" y="400050"/>
            <a:ext cx="282566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533401"/>
            <a:ext cx="6629400" cy="848677"/>
          </a:xfrm>
        </p:spPr>
        <p:txBody>
          <a:bodyPr/>
          <a:lstStyle/>
          <a:p>
            <a:r>
              <a:rPr lang="en-US" sz="3600" dirty="0"/>
              <a:t>Text-A-Tip and Web-Form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553081"/>
            <a:ext cx="7086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ELERTS communication platform includes “Text-A-Tip” phone number, for people who prefer to use texting instead of app. 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SMS Reports appear in ELERTS Console. Operator can immediately reply to Text-A-Tip reports.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Web-form also provided to enter reports from Transit’s web site.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620000" y="6248400"/>
            <a:ext cx="2666999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ELERTS See Say for Transit Systems</a:t>
            </a: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0" y="796925"/>
            <a:ext cx="27924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10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11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4876800" cy="848677"/>
          </a:xfrm>
        </p:spPr>
        <p:txBody>
          <a:bodyPr/>
          <a:lstStyle/>
          <a:p>
            <a:r>
              <a:rPr lang="en-US" b="0">
                <a:latin typeface="+mn-lt"/>
                <a:cs typeface="Eras Bold ITC"/>
              </a:rPr>
              <a:t>ELERTS Console</a:t>
            </a:r>
            <a:endParaRPr lang="en-US" b="0" dirty="0">
              <a:latin typeface="+mn-lt"/>
              <a:cs typeface="Eras Bold ITC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0" y="609600"/>
            <a:ext cx="4495800" cy="4107373"/>
          </a:xfrm>
        </p:spPr>
        <p:txBody>
          <a:bodyPr>
            <a:noAutofit/>
          </a:bodyPr>
          <a:lstStyle/>
          <a:p>
            <a:pPr marL="346075" lvl="1">
              <a:lnSpc>
                <a:spcPct val="100000"/>
              </a:lnSpc>
              <a:spcBef>
                <a:spcPts val="80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 marL="346075" lvl="1">
              <a:lnSpc>
                <a:spcPct val="100000"/>
              </a:lnSpc>
              <a:spcBef>
                <a:spcPts val="1800"/>
              </a:spcBef>
            </a:pPr>
            <a:r>
              <a:rPr lang="en-US" sz="1800" b="1" u="sng" dirty="0">
                <a:solidFill>
                  <a:schemeClr val="tx1"/>
                </a:solidFill>
              </a:rPr>
              <a:t>Provides Situation Awareness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</a:p>
          <a:p>
            <a:pPr marL="803275" lvl="2"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tx1"/>
                </a:solidFill>
              </a:rPr>
              <a:t>Report Type, </a:t>
            </a:r>
          </a:p>
          <a:p>
            <a:pPr marL="803275" lvl="2"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tx1"/>
                </a:solidFill>
              </a:rPr>
              <a:t>Incident Description,</a:t>
            </a:r>
          </a:p>
          <a:p>
            <a:pPr marL="803275" lvl="2"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tx1"/>
                </a:solidFill>
              </a:rPr>
              <a:t>Photo, Video &amp; </a:t>
            </a:r>
          </a:p>
          <a:p>
            <a:pPr marL="803275" lvl="2"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tx1"/>
                </a:solidFill>
              </a:rPr>
              <a:t>GPS Location.</a:t>
            </a:r>
          </a:p>
          <a:p>
            <a:pPr marL="346075" lvl="1"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tx1"/>
                </a:solidFill>
              </a:rPr>
              <a:t>Click Report for Detail view.</a:t>
            </a:r>
          </a:p>
          <a:p>
            <a:pPr marL="346075" lvl="1"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tx1"/>
                </a:solidFill>
              </a:rPr>
              <a:t>Ask Rider for more details.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  <a:p>
            <a:pPr marL="346075"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solidFill>
                  <a:schemeClr val="tx1"/>
                </a:solidFill>
              </a:rPr>
              <a:t>No hardware required.  </a:t>
            </a:r>
          </a:p>
          <a:p>
            <a:pPr marL="346075" lvl="1"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solidFill>
                  <a:schemeClr val="tx1"/>
                </a:solidFill>
              </a:rPr>
              <a:t>Cloud-based console,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access by web browser.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848601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ELERTS See Say for Transit Systems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46" y="1305876"/>
            <a:ext cx="8232458" cy="4939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7378" y="314980"/>
            <a:ext cx="421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Manage reports from riders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11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784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21771" y="609600"/>
            <a:ext cx="249282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000" dirty="0">
                <a:latin typeface="+mn-lt"/>
                <a:cs typeface="Eras Bold ITC"/>
              </a:rPr>
              <a:t>REPORT DETAILS – </a:t>
            </a:r>
            <a:r>
              <a:rPr lang="en-US" dirty="0">
                <a:latin typeface="+mn-lt"/>
                <a:cs typeface="Eras Bold ITC"/>
              </a:rPr>
              <a:t>Dispatcher 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772401" y="6248400"/>
            <a:ext cx="26670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ELERTS See Say for Transit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885B8-E2CB-4592-8EE7-3E57061BA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8092" r="52500" b="26099"/>
          <a:stretch/>
        </p:blipFill>
        <p:spPr>
          <a:xfrm>
            <a:off x="2971799" y="443162"/>
            <a:ext cx="8913412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0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EPIC ph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74" y="914401"/>
            <a:ext cx="7065818" cy="489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3305520" y="228600"/>
            <a:ext cx="55715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000" dirty="0">
                <a:latin typeface="+mn-lt"/>
                <a:cs typeface="Eras Bold ITC"/>
              </a:rPr>
              <a:t>Dispatcher View – Supersize Photo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05800" y="6248400"/>
            <a:ext cx="2583277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ELERTS See Say for Transit Systems</a:t>
            </a:r>
          </a:p>
        </p:txBody>
      </p:sp>
    </p:spTree>
    <p:extLst>
      <p:ext uri="{BB962C8B-B14F-4D97-AF65-F5344CB8AC3E}">
        <p14:creationId xmlns:p14="http://schemas.microsoft.com/office/powerpoint/2010/main" val="227291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636"/>
            <a:ext cx="7543800" cy="848677"/>
          </a:xfrm>
        </p:spPr>
        <p:txBody>
          <a:bodyPr/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Use Cases for ELERTS See Say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9420" y="1308472"/>
            <a:ext cx="2466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1) Safety/Security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10370" y="2195296"/>
            <a:ext cx="2823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2) Human Trafficking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1279" y="3136580"/>
            <a:ext cx="372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Maintenance/Operations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14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192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400800" cy="848677"/>
          </a:xfrm>
        </p:spPr>
        <p:txBody>
          <a:bodyPr/>
          <a:lstStyle/>
          <a:p>
            <a:r>
              <a:rPr lang="en-US" dirty="0"/>
              <a:t>Safety / Security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15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6019800" cy="1937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468" y="3368807"/>
            <a:ext cx="5715000" cy="2350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09858"/>
            <a:ext cx="5003800" cy="2209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11" y="848677"/>
            <a:ext cx="5831089" cy="23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09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924800" cy="848677"/>
          </a:xfrm>
        </p:spPr>
        <p:txBody>
          <a:bodyPr/>
          <a:lstStyle/>
          <a:p>
            <a:r>
              <a:rPr lang="en-US" dirty="0"/>
              <a:t>Human Trafficking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16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62476"/>
            <a:ext cx="5664200" cy="1856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094106"/>
            <a:ext cx="5740400" cy="219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792601"/>
            <a:ext cx="5664199" cy="1768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83000"/>
            <a:ext cx="603888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3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0600" cy="848677"/>
          </a:xfrm>
        </p:spPr>
        <p:txBody>
          <a:bodyPr/>
          <a:lstStyle/>
          <a:p>
            <a:r>
              <a:rPr lang="en-US" dirty="0"/>
              <a:t>Maintenance/Operations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17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885891"/>
            <a:ext cx="5143500" cy="193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1" y="4114800"/>
            <a:ext cx="5537200" cy="194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96" y="4187013"/>
            <a:ext cx="3810000" cy="200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39" y="254000"/>
            <a:ext cx="3200400" cy="180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499" y="2057400"/>
            <a:ext cx="3721100" cy="198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519396"/>
            <a:ext cx="443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4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924800" y="6248400"/>
            <a:ext cx="2964277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67" y="887053"/>
            <a:ext cx="10666178" cy="53544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6927"/>
            <a:ext cx="87988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Incident Maps -  Visualize where problems occur over time.</a:t>
            </a:r>
          </a:p>
          <a:p>
            <a:r>
              <a:rPr lang="en-US" dirty="0"/>
              <a:t> This information can help leadership to decide where to deploy security resources.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964" y="2119745"/>
            <a:ext cx="1309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Hover over</a:t>
            </a:r>
          </a:p>
          <a:p>
            <a:r>
              <a:rPr lang="en-US" dirty="0"/>
              <a:t>Pin to see</a:t>
            </a:r>
          </a:p>
          <a:p>
            <a:r>
              <a:rPr lang="en-US" dirty="0"/>
              <a:t>Details of </a:t>
            </a:r>
          </a:p>
          <a:p>
            <a:r>
              <a:rPr lang="en-US" dirty="0"/>
              <a:t>An Incident </a:t>
            </a:r>
          </a:p>
          <a:p>
            <a:r>
              <a:rPr lang="en-US" dirty="0"/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73391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 idx="4294967295"/>
          </p:nvPr>
        </p:nvSpPr>
        <p:spPr>
          <a:xfrm>
            <a:off x="812800" y="228600"/>
            <a:ext cx="3987800" cy="838200"/>
          </a:xfrm>
        </p:spPr>
        <p:txBody>
          <a:bodyPr/>
          <a:lstStyle/>
          <a:p>
            <a:r>
              <a:rPr lang="en-US" sz="3600" b="1" dirty="0">
                <a:solidFill>
                  <a:schemeClr val="accent2"/>
                </a:solidFill>
                <a:latin typeface="Arial" charset="0"/>
                <a:cs typeface="Arial" charset="0"/>
              </a:rPr>
              <a:t>A “CRIME SEEN”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0" y="2362200"/>
            <a:ext cx="6096000" cy="3352800"/>
          </a:xfrm>
        </p:spPr>
        <p:txBody>
          <a:bodyPr/>
          <a:lstStyle/>
          <a:p>
            <a:pPr lvl="1">
              <a:spcAft>
                <a:spcPts val="600"/>
              </a:spcAft>
              <a:buFont typeface="Arial" charset="0"/>
              <a:buNone/>
            </a:pPr>
            <a:endParaRPr lang="en-US" sz="2800" dirty="0">
              <a:latin typeface="Arial" charset="0"/>
              <a:cs typeface="Arial" charset="0"/>
            </a:endParaRPr>
          </a:p>
          <a:p>
            <a:pPr lvl="1">
              <a:spcAft>
                <a:spcPts val="600"/>
              </a:spcAft>
              <a:buFont typeface="Arial" charset="0"/>
              <a:buNone/>
            </a:pPr>
            <a:endParaRPr lang="en-US" sz="2800" b="1" dirty="0">
              <a:latin typeface="Arial" charset="0"/>
              <a:cs typeface="Arial" charset="0"/>
            </a:endParaRPr>
          </a:p>
          <a:p>
            <a:pPr lvl="1">
              <a:spcAft>
                <a:spcPts val="600"/>
              </a:spcAft>
              <a:buFont typeface="Arial" charset="0"/>
              <a:buNone/>
            </a:pPr>
            <a:endParaRPr lang="en-US" sz="2800" dirty="0">
              <a:latin typeface="Arial" charset="0"/>
              <a:cs typeface="Arial" charset="0"/>
            </a:endParaRPr>
          </a:p>
          <a:p>
            <a:pPr lvl="1">
              <a:spcAft>
                <a:spcPts val="600"/>
              </a:spcAft>
              <a:buFont typeface="Arial" charset="0"/>
              <a:buNone/>
            </a:pPr>
            <a:r>
              <a:rPr lang="en-US" sz="2800" dirty="0">
                <a:latin typeface="Arial" charset="0"/>
                <a:cs typeface="Arial" charset="0"/>
              </a:rPr>
              <a:t> </a:t>
            </a:r>
          </a:p>
          <a:p>
            <a:pPr lvl="1">
              <a:spcAft>
                <a:spcPts val="600"/>
              </a:spcAft>
              <a:buFont typeface="Arial" charset="0"/>
              <a:buNone/>
            </a:pPr>
            <a:endParaRPr lang="en-US" sz="2800" dirty="0">
              <a:latin typeface="Arial" charset="0"/>
              <a:cs typeface="Arial" charset="0"/>
            </a:endParaRPr>
          </a:p>
        </p:txBody>
      </p:sp>
      <p:pic>
        <p:nvPicPr>
          <p:cNvPr id="28675" name="Picture 1" descr="girl elerts2x3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59" y="3729037"/>
            <a:ext cx="2819400" cy="15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3" descr="EPIC Cameras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17" y="1524000"/>
            <a:ext cx="54864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1"/>
          <p:cNvSpPr txBox="1">
            <a:spLocks noChangeArrowheads="1"/>
          </p:cNvSpPr>
          <p:nvPr/>
        </p:nvSpPr>
        <p:spPr bwMode="auto">
          <a:xfrm>
            <a:off x="686859" y="2438376"/>
            <a:ext cx="5715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ELERTS patented technology</a:t>
            </a:r>
          </a:p>
          <a:p>
            <a:r>
              <a:rPr lang="en-US" dirty="0"/>
              <a:t>Identifies nearby Surveillance Cameras</a:t>
            </a:r>
            <a:endParaRPr lang="en-US" sz="1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005704" y="6248400"/>
            <a:ext cx="2883373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326" y="5129014"/>
            <a:ext cx="5337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r>
              <a:rPr lang="en-US" dirty="0"/>
              <a:t>ELERTS Attention Engine employs or practices certain </a:t>
            </a:r>
            <a:br>
              <a:rPr lang="en-US" dirty="0"/>
            </a:br>
            <a:r>
              <a:rPr lang="en-US" dirty="0"/>
              <a:t>features and/or methods of </a:t>
            </a:r>
            <a:r>
              <a:rPr lang="en-US" dirty="0">
                <a:hlinkClick r:id="rId4"/>
              </a:rPr>
              <a:t>U.S. Patent </a:t>
            </a:r>
            <a:r>
              <a:rPr lang="en-US" dirty="0"/>
              <a:t>No. 9,607,501.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42353" y="217488"/>
            <a:ext cx="4888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– 20,000 DOT cameras included.</a:t>
            </a:r>
          </a:p>
        </p:txBody>
      </p:sp>
      <p:pic>
        <p:nvPicPr>
          <p:cNvPr id="1026" name="Picture 2" descr="mage result for illinois do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04" y="690265"/>
            <a:ext cx="2362200" cy="6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0684" y="851455"/>
            <a:ext cx="55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4" y="920226"/>
            <a:ext cx="2341672" cy="126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1890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9" name="TextBox 16"/>
          <p:cNvSpPr txBox="1">
            <a:spLocks noChangeArrowheads="1"/>
          </p:cNvSpPr>
          <p:nvPr/>
        </p:nvSpPr>
        <p:spPr bwMode="auto">
          <a:xfrm>
            <a:off x="1478114" y="2867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+mn-lt"/>
                <a:cs typeface="Eras Bold ITC"/>
              </a:rPr>
              <a:t>#1 See Something, Say Something </a:t>
            </a:r>
            <a:r>
              <a:rPr lang="is-IS" sz="2800" b="1" dirty="0">
                <a:latin typeface="+mn-lt"/>
                <a:cs typeface="Eras Bold ITC"/>
              </a:rPr>
              <a:t>…</a:t>
            </a:r>
            <a:r>
              <a:rPr lang="en-US" sz="2800" b="1" dirty="0">
                <a:latin typeface="+mn-lt"/>
                <a:cs typeface="Eras Bold ITC"/>
              </a:rPr>
              <a:t> for Transit Agencies …</a:t>
            </a:r>
          </a:p>
        </p:txBody>
      </p:sp>
      <p:sp>
        <p:nvSpPr>
          <p:cNvPr id="1331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7296150" y="6172200"/>
            <a:ext cx="332596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 sz="12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ELERTS See Say for Transit Systems</a:t>
            </a:r>
            <a:endParaRPr lang="en-US" altLang="x-none" sz="120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2971800" y="4938881"/>
            <a:ext cx="70043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 dirty="0">
                <a:latin typeface="Calibri" charset="0"/>
              </a:rPr>
              <a:t>23 Transit Agencies use ELERTS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 dirty="0">
                <a:latin typeface="Calibri" charset="0"/>
              </a:rPr>
              <a:t>100%  </a:t>
            </a:r>
            <a:r>
              <a:rPr lang="en-US" altLang="x-none" sz="3200" dirty="0">
                <a:latin typeface="Calibri" charset="0"/>
              </a:rPr>
              <a:t>Transit Agency Customer Retention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8" y="1197459"/>
            <a:ext cx="10058400" cy="35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2306"/>
      </p:ext>
    </p:extLst>
  </p:cSld>
  <p:clrMapOvr>
    <a:masterClrMapping/>
  </p:clrMapOvr>
  <p:transition spd="slow" advTm="1253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0"/>
            <a:ext cx="9309100" cy="62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83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2601913" y="365125"/>
            <a:ext cx="8751887" cy="849313"/>
          </a:xfrm>
        </p:spPr>
        <p:txBody>
          <a:bodyPr/>
          <a:lstStyle/>
          <a:p>
            <a:r>
              <a:rPr lang="en-US" altLang="x-none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48130" name="TextBox 4"/>
          <p:cNvSpPr txBox="1">
            <a:spLocks noChangeArrowheads="1"/>
          </p:cNvSpPr>
          <p:nvPr/>
        </p:nvSpPr>
        <p:spPr bwMode="auto">
          <a:xfrm>
            <a:off x="757237" y="2301477"/>
            <a:ext cx="2595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/>
              <a:t>ALERTS may be broadcast</a:t>
            </a:r>
            <a:br>
              <a:rPr lang="en-US" altLang="x-none"/>
            </a:br>
            <a:r>
              <a:rPr lang="en-US" altLang="x-none"/>
              <a:t>to All users or Groups</a:t>
            </a:r>
          </a:p>
        </p:txBody>
      </p:sp>
      <p:sp>
        <p:nvSpPr>
          <p:cNvPr id="48131" name="TextBox 2"/>
          <p:cNvSpPr txBox="1">
            <a:spLocks noChangeArrowheads="1"/>
          </p:cNvSpPr>
          <p:nvPr/>
        </p:nvSpPr>
        <p:spPr bwMode="auto">
          <a:xfrm>
            <a:off x="684211" y="3241674"/>
            <a:ext cx="23733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/>
              <a:t>Communication builds</a:t>
            </a:r>
            <a:br>
              <a:rPr lang="en-US" altLang="x-none"/>
            </a:br>
            <a:r>
              <a:rPr lang="en-US" altLang="x-none"/>
              <a:t>rapport with app users.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573087" y="1650603"/>
            <a:ext cx="150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u="sng"/>
              <a:t>From console:</a:t>
            </a:r>
          </a:p>
        </p:txBody>
      </p:sp>
      <p:sp>
        <p:nvSpPr>
          <p:cNvPr id="48133" name="TextBox 5"/>
          <p:cNvSpPr txBox="1">
            <a:spLocks noChangeArrowheads="1"/>
          </p:cNvSpPr>
          <p:nvPr/>
        </p:nvSpPr>
        <p:spPr bwMode="auto">
          <a:xfrm>
            <a:off x="228600" y="200025"/>
            <a:ext cx="419417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3600"/>
              <a:t>BOLO</a:t>
            </a:r>
          </a:p>
          <a:p>
            <a:r>
              <a:rPr lang="en-US" altLang="x-none" sz="3600"/>
              <a:t>Outbound Messaging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ELERTS See Say for Transit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82EB5-F0D8-403B-8397-15AD95C74E22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47D64-D117-4CF9-97AA-25CA1CC59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59" t="28521" r="51875" b="21687"/>
          <a:stretch/>
        </p:blipFill>
        <p:spPr>
          <a:xfrm>
            <a:off x="4710016" y="228600"/>
            <a:ext cx="7329584" cy="588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72256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05000"/>
            <a:ext cx="8675370" cy="771525"/>
          </a:xfrm>
        </p:spPr>
        <p:txBody>
          <a:bodyPr/>
          <a:lstStyle/>
          <a:p>
            <a:pPr algn="ctr"/>
            <a:r>
              <a:rPr lang="en-US" b="0" dirty="0">
                <a:latin typeface="Eras Bold ITC"/>
                <a:cs typeface="Eras Bold ITC"/>
              </a:rPr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965248" y="2751108"/>
            <a:ext cx="4071503" cy="32692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001000" y="6248400"/>
            <a:ext cx="2362199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ELERTS See Say for Transit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3277" y="782665"/>
            <a:ext cx="6280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Thank you Metra for choosing</a:t>
            </a:r>
          </a:p>
          <a:p>
            <a:r>
              <a:rPr lang="en-US" sz="2800" dirty="0"/>
              <a:t>ELERTS Incident Reporting Platform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22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81000"/>
            <a:ext cx="2865460" cy="548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85950" y="3448050"/>
            <a:ext cx="182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Ride safe!</a:t>
            </a:r>
          </a:p>
        </p:txBody>
      </p:sp>
    </p:spTree>
    <p:extLst>
      <p:ext uri="{BB962C8B-B14F-4D97-AF65-F5344CB8AC3E}">
        <p14:creationId xmlns:p14="http://schemas.microsoft.com/office/powerpoint/2010/main" val="257849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Content Placeholder 2"/>
          <p:cNvSpPr>
            <a:spLocks noGrp="1"/>
          </p:cNvSpPr>
          <p:nvPr>
            <p:ph idx="12"/>
          </p:nvPr>
        </p:nvSpPr>
        <p:spPr>
          <a:xfrm>
            <a:off x="1001713" y="4457700"/>
            <a:ext cx="6302375" cy="1074738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x-none">
                <a:solidFill>
                  <a:srgbClr val="FF0000"/>
                </a:solidFill>
                <a:latin typeface="Arial" charset="0"/>
                <a:cs typeface="Arial" charset="0"/>
              </a:rPr>
              <a:t>ANYONE can “Say Something” </a:t>
            </a:r>
            <a:br>
              <a:rPr lang="en-US" altLang="x-none">
                <a:solidFill>
                  <a:srgbClr val="FF0000"/>
                </a:solidFill>
                <a:latin typeface="Arial" charset="0"/>
                <a:cs typeface="Arial" charset="0"/>
              </a:rPr>
            </a:br>
            <a:r>
              <a:rPr lang="en-US" altLang="x-none">
                <a:latin typeface="Arial" charset="0"/>
                <a:cs typeface="Arial" charset="0"/>
              </a:rPr>
              <a:t>in</a:t>
            </a:r>
            <a:r>
              <a:rPr lang="en-US" altLang="x-none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x-none" sz="4000" b="1">
                <a:latin typeface="Times" charset="0"/>
                <a:ea typeface="Times" charset="0"/>
                <a:cs typeface="Times" charset="0"/>
              </a:rPr>
              <a:t>20 Seconds </a:t>
            </a:r>
            <a:r>
              <a:rPr lang="en-US" altLang="x-none">
                <a:latin typeface="Arial" charset="0"/>
                <a:cs typeface="Arial" charset="0"/>
              </a:rPr>
              <a:t>with ELERTS app. </a:t>
            </a:r>
            <a:br>
              <a:rPr lang="en-US" altLang="x-none">
                <a:latin typeface="Arial" charset="0"/>
                <a:cs typeface="Arial" charset="0"/>
              </a:rPr>
            </a:br>
            <a:endParaRPr lang="en-US" altLang="x-none">
              <a:latin typeface="Arial" charset="0"/>
              <a:cs typeface="Arial" charset="0"/>
            </a:endParaRPr>
          </a:p>
        </p:txBody>
      </p:sp>
      <p:sp>
        <p:nvSpPr>
          <p:cNvPr id="1945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8077200" y="6248400"/>
            <a:ext cx="28114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 sz="12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ELERTS See Say for Transit Systems</a:t>
            </a:r>
          </a:p>
        </p:txBody>
      </p:sp>
      <p:pic>
        <p:nvPicPr>
          <p:cNvPr id="1945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3746500"/>
            <a:ext cx="2951163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itle 4"/>
          <p:cNvSpPr>
            <a:spLocks noGrp="1"/>
          </p:cNvSpPr>
          <p:nvPr>
            <p:ph type="title"/>
          </p:nvPr>
        </p:nvSpPr>
        <p:spPr>
          <a:xfrm>
            <a:off x="609600" y="912813"/>
            <a:ext cx="7086600" cy="849312"/>
          </a:xfrm>
        </p:spPr>
        <p:txBody>
          <a:bodyPr/>
          <a:lstStyle/>
          <a:p>
            <a:pPr eaLnBrk="1" hangingPunct="1"/>
            <a:r>
              <a:rPr lang="en-US" altLang="x-none" sz="3600" dirty="0">
                <a:latin typeface="Arial" charset="0"/>
                <a:cs typeface="Arial" charset="0"/>
              </a:rPr>
              <a:t>See Something (easy to do)</a:t>
            </a:r>
            <a:br>
              <a:rPr lang="en-US" altLang="x-none" sz="3600" dirty="0">
                <a:latin typeface="Arial" charset="0"/>
                <a:cs typeface="Arial" charset="0"/>
              </a:rPr>
            </a:br>
            <a:br>
              <a:rPr lang="en-US" altLang="x-none" sz="3600" dirty="0">
                <a:latin typeface="Arial" charset="0"/>
                <a:cs typeface="Arial" charset="0"/>
              </a:rPr>
            </a:br>
            <a:r>
              <a:rPr lang="en-US" altLang="x-none" sz="3600" dirty="0">
                <a:latin typeface="Arial" charset="0"/>
                <a:cs typeface="Arial" charset="0"/>
              </a:rPr>
              <a:t>Say Something (challenging!)</a:t>
            </a:r>
            <a:br>
              <a:rPr lang="en-US" altLang="x-none" sz="3600" dirty="0">
                <a:latin typeface="Arial" charset="0"/>
                <a:cs typeface="Arial" charset="0"/>
              </a:rPr>
            </a:br>
            <a:endParaRPr lang="en-US" altLang="x-none" sz="3600" dirty="0">
              <a:latin typeface="Arial" charset="0"/>
              <a:cs typeface="Arial" charset="0"/>
            </a:endParaRPr>
          </a:p>
        </p:txBody>
      </p:sp>
      <p:pic>
        <p:nvPicPr>
          <p:cNvPr id="1946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74638"/>
            <a:ext cx="3370263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Box 5"/>
          <p:cNvSpPr txBox="1">
            <a:spLocks noChangeArrowheads="1"/>
          </p:cNvSpPr>
          <p:nvPr/>
        </p:nvSpPr>
        <p:spPr bwMode="auto">
          <a:xfrm>
            <a:off x="2362200" y="2951163"/>
            <a:ext cx="8526463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 sz="3200">
                <a:latin typeface="Calibri" charset="0"/>
              </a:rPr>
              <a:t>People need more than “Call 911” or “Tell a LEO”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 sz="180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3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5578666"/>
      </p:ext>
    </p:extLst>
  </p:cSld>
  <p:clrMapOvr>
    <a:masterClrMapping/>
  </p:clrMapOvr>
  <p:transition spd="slow" advTm="41065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476" y="34636"/>
            <a:ext cx="11589923" cy="848677"/>
          </a:xfrm>
        </p:spPr>
        <p:txBody>
          <a:bodyPr/>
          <a:lstStyle/>
          <a:p>
            <a:r>
              <a:rPr lang="en-US" sz="3600" dirty="0"/>
              <a:t>Riders feel Safer with ELERTS See Say app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869458"/>
            <a:ext cx="5830646" cy="496684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924800" y="6248400"/>
            <a:ext cx="2964277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4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667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491" y="13855"/>
            <a:ext cx="8714509" cy="848677"/>
          </a:xfrm>
        </p:spPr>
        <p:txBody>
          <a:bodyPr/>
          <a:lstStyle/>
          <a:p>
            <a:r>
              <a:rPr lang="en-US" sz="3200" dirty="0"/>
              <a:t>Riders who feel </a:t>
            </a:r>
            <a:r>
              <a:rPr lang="en-US" sz="3200"/>
              <a:t>Unsafe become Ex-Riders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810491" y="1600200"/>
            <a:ext cx="5971309" cy="2871268"/>
          </a:xfrm>
        </p:spPr>
        <p:txBody>
          <a:bodyPr/>
          <a:lstStyle/>
          <a:p>
            <a:r>
              <a:rPr lang="en-US" dirty="0"/>
              <a:t>Ridership down ~20% since 2013 (LA Metro)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29% stopped riding because they felt unsafe </a:t>
            </a:r>
            <a:r>
              <a:rPr lang="en-US" dirty="0"/>
              <a:t>or uncomfortable on buses and trains. 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Source: </a:t>
            </a:r>
            <a:r>
              <a:rPr lang="en-US" dirty="0">
                <a:hlinkClick r:id="rId2"/>
              </a:rPr>
              <a:t>LA Times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848600" y="6248400"/>
            <a:ext cx="3040477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651000"/>
            <a:ext cx="5010713" cy="3606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5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729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ways to Report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ELERTS See Say for Transit Systems</a:t>
            </a: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2177" y="1956122"/>
            <a:ext cx="512576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Text-A-Tip (with Photo)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Web-Form (from Browser)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Mobile App (iPhone or Android)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	Call Police (with GPS info)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6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362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848677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Simple UI – Two Big Buttons</a:t>
            </a:r>
          </a:p>
        </p:txBody>
      </p:sp>
      <p:pic>
        <p:nvPicPr>
          <p:cNvPr id="3" name="Picture 2" descr="VTA Main 2 but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19201"/>
            <a:ext cx="5912168" cy="42772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8169" y="2879902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Agency specifies </a:t>
            </a:r>
            <a:br>
              <a:rPr lang="en-US" sz="2000" dirty="0"/>
            </a:br>
            <a:r>
              <a:rPr lang="en-US" sz="2000" dirty="0"/>
              <a:t>Button text and Phone #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43800" y="6248400"/>
            <a:ext cx="2743199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ELERTS See Say for Transit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98169" y="4114800"/>
            <a:ext cx="2271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jurisdictions?</a:t>
            </a:r>
          </a:p>
          <a:p>
            <a:r>
              <a:rPr lang="en-US" dirty="0"/>
              <a:t>Use “Call 911”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7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39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4267200" cy="848677"/>
          </a:xfrm>
        </p:spPr>
        <p:txBody>
          <a:bodyPr/>
          <a:lstStyle/>
          <a:p>
            <a:r>
              <a:rPr lang="en-US" b="0" dirty="0">
                <a:latin typeface="+mn-lt"/>
                <a:cs typeface="Eras Bold ITC"/>
              </a:rPr>
              <a:t>Real Results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371600" y="1820862"/>
            <a:ext cx="5156200" cy="4351338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Abandoned bags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Harassment/Abuse/Assault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Vandalism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Suspicious behavior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People in tunnels/Restricted Areas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Train with wobbling wheels – possible derailment.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Robbery – handbag and bicycle theft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731000" y="1820862"/>
            <a:ext cx="5156200" cy="4351338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Bus driver being assaulted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Maintenance/Trash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Drugs being used and sold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Sighting of a murder suspect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Medical emergencies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Passed out/asleep persons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Drunk and disorderly behavior</a:t>
            </a:r>
          </a:p>
          <a:p>
            <a:pPr>
              <a:buClr>
                <a:schemeClr val="accent2"/>
              </a:buClr>
            </a:pPr>
            <a:r>
              <a:rPr lang="en-US" sz="2000" dirty="0">
                <a:latin typeface="Arial"/>
                <a:cs typeface="Arial"/>
              </a:rPr>
              <a:t>Guns being sold on train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05800" y="6248400"/>
            <a:ext cx="2583277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ELERTS See Say for Transit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604798"/>
            <a:ext cx="523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Incidents reported with ELERTS See Say app: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8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558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5715000" cy="848677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ELERTS </a:t>
            </a:r>
            <a:r>
              <a:rPr lang="en-US" sz="3600">
                <a:latin typeface="+mn-lt"/>
              </a:rPr>
              <a:t>See Say </a:t>
            </a:r>
            <a:r>
              <a:rPr lang="en-US" sz="3600" dirty="0">
                <a:latin typeface="+mn-lt"/>
              </a:rPr>
              <a:t>app screens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772401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ELERTS See Say for Transit Systems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8137" y="5593009"/>
            <a:ext cx="683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Photo, Incident Description, Report Type, Report Location, Anonymous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23978" y="1071282"/>
            <a:ext cx="242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Rider’s Location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1066800"/>
            <a:ext cx="179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(Customized List)</a:t>
            </a:r>
          </a:p>
        </p:txBody>
      </p:sp>
      <p:pic>
        <p:nvPicPr>
          <p:cNvPr id="8" name="Picture 7" descr="transit scre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68552"/>
            <a:ext cx="11417808" cy="4194048"/>
          </a:xfrm>
          <a:prstGeom prst="rect">
            <a:avLst/>
          </a:prstGeom>
        </p:spPr>
      </p:pic>
      <p:pic>
        <p:nvPicPr>
          <p:cNvPr id="9" name="Picture 8" descr="NoFlas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3733800"/>
            <a:ext cx="795797" cy="8133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47313" y="4623137"/>
            <a:ext cx="1922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Flash</a:t>
            </a:r>
          </a:p>
          <a:p>
            <a:r>
              <a:rPr lang="en-US" dirty="0"/>
              <a:t>OFF automatically</a:t>
            </a: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194" y="2045732"/>
            <a:ext cx="1420813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[ </a:t>
            </a:r>
            <a:fld id="{7C549DF6-6929-4FE0-B2A4-3B531ED12EBF}" type="slidenum">
              <a:rPr lang="en-US" smtClean="0">
                <a:latin typeface="Arial" panose="020B0604020202020204" pitchFamily="34" charset="0"/>
                <a:ea typeface="ＭＳ Ｐゴシック" panose="020B0600070205080204" pitchFamily="34" charset="-128"/>
              </a:rPr>
              <a:pPr>
                <a:defRPr/>
              </a:pPr>
              <a:t>9</a:t>
            </a:fld>
            <a:r>
              <a:rPr 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]</a:t>
            </a:r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8147269"/>
      </p:ext>
    </p:extLst>
  </p:cSld>
  <p:clrMapOvr>
    <a:masterClrMapping/>
  </p:clrMapOvr>
</p:sld>
</file>

<file path=ppt/theme/theme1.xml><?xml version="1.0" encoding="utf-8"?>
<a:theme xmlns:a="http://schemas.openxmlformats.org/drawingml/2006/main" name="1_ELER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ed ELERTS template Brad" id="{49B98279-5836-4B62-9F18-4F94C46792D9}" vid="{18439ECC-4BAC-458D-B9E4-A220F41267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0</TotalTime>
  <Words>587</Words>
  <Application>Microsoft Office PowerPoint</Application>
  <PresentationFormat>Widescreen</PresentationFormat>
  <Paragraphs>143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ＭＳ Ｐゴシック</vt:lpstr>
      <vt:lpstr>Arial</vt:lpstr>
      <vt:lpstr>Calibri</vt:lpstr>
      <vt:lpstr>Calibri Light</vt:lpstr>
      <vt:lpstr>Eras Bold ITC</vt:lpstr>
      <vt:lpstr>Times</vt:lpstr>
      <vt:lpstr>Wingdings</vt:lpstr>
      <vt:lpstr>1_ELERTS</vt:lpstr>
      <vt:lpstr>PowerPoint Presentation</vt:lpstr>
      <vt:lpstr>PowerPoint Presentation</vt:lpstr>
      <vt:lpstr>See Something (easy to do)  Say Something (challenging!) </vt:lpstr>
      <vt:lpstr>Riders feel Safer with ELERTS See Say app</vt:lpstr>
      <vt:lpstr>Riders who feel Unsafe become Ex-Riders</vt:lpstr>
      <vt:lpstr>Multiple ways to Report</vt:lpstr>
      <vt:lpstr>Simple UI – Two Big Buttons</vt:lpstr>
      <vt:lpstr>Real Results</vt:lpstr>
      <vt:lpstr>ELERTS See Say app screens</vt:lpstr>
      <vt:lpstr>Text-A-Tip and Web-Form</vt:lpstr>
      <vt:lpstr>ELERTS Console</vt:lpstr>
      <vt:lpstr>PowerPoint Presentation</vt:lpstr>
      <vt:lpstr>PowerPoint Presentation</vt:lpstr>
      <vt:lpstr>Use Cases for ELERTS See Say</vt:lpstr>
      <vt:lpstr>Safety / Security Examples</vt:lpstr>
      <vt:lpstr>Human Trafficking examples</vt:lpstr>
      <vt:lpstr>Maintenance/Operations Examples</vt:lpstr>
      <vt:lpstr>PowerPoint Presentation</vt:lpstr>
      <vt:lpstr>A “CRIME SEEN”</vt:lpstr>
      <vt:lpstr>PowerPoint Presentation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2018-04-27T14:40:36Z</cp:lastPrinted>
  <dcterms:created xsi:type="dcterms:W3CDTF">2014-03-18T20:58:29Z</dcterms:created>
  <dcterms:modified xsi:type="dcterms:W3CDTF">2019-03-15T13:57:06Z</dcterms:modified>
</cp:coreProperties>
</file>